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100" d="100"/>
          <a:sy n="100" d="100"/>
        </p:scale>
        <p:origin x="-7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057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58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9886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39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944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9912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1001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4783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32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434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51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812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83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510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327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114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10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1A15FF-0FF7-43CA-85FC-AB8B2C661424}" type="datetimeFigureOut">
              <a:rPr lang="en-CA" smtClean="0"/>
              <a:t>17/04/2015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D114-3FB1-4378-8978-26C967889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3094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1674" y="3456486"/>
            <a:ext cx="6127329" cy="1081681"/>
          </a:xfrm>
        </p:spPr>
        <p:txBody>
          <a:bodyPr/>
          <a:lstStyle/>
          <a:p>
            <a:r>
              <a:rPr lang="en-CA" dirty="0" smtClean="0"/>
              <a:t>Power</a:t>
            </a:r>
            <a:br>
              <a:rPr lang="en-CA" dirty="0" smtClean="0"/>
            </a:br>
            <a:r>
              <a:rPr lang="en-CA" dirty="0" smtClean="0"/>
              <a:t>and </a:t>
            </a:r>
            <a:br>
              <a:rPr lang="en-CA" dirty="0" smtClean="0"/>
            </a:br>
            <a:r>
              <a:rPr lang="en-CA" dirty="0" smtClean="0"/>
              <a:t>Efficiency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5514338" y="6642556"/>
            <a:ext cx="54457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https://www.powerbar.ca/Products/performance-energy-bar-mixed-berry-blast</a:t>
            </a:r>
            <a:endParaRPr lang="en-US" sz="800" dirty="0"/>
          </a:p>
        </p:txBody>
      </p:sp>
      <p:pic>
        <p:nvPicPr>
          <p:cNvPr id="5" name="Picture 2" descr="https://www.powerbar.ca/sites/powerbar.ca/files/bars_detail_big_202x365_17_17_performance_berry_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338" y="4906886"/>
            <a:ext cx="5924404" cy="24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df-a.akamaihd.net/st/news/images/The-Rangers-mighty-morphin-power-rangers-23879058-1024-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31735"/>
            <a:ext cx="5454650" cy="409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1475" y="4322723"/>
            <a:ext cx="6286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http://www.dramafever.com/news/11-things-you-never-knew-about-mighty-morphin-power-rangers/</a:t>
            </a:r>
          </a:p>
        </p:txBody>
      </p:sp>
    </p:spTree>
    <p:extLst>
      <p:ext uri="{BB962C8B-B14F-4D97-AF65-F5344CB8AC3E}">
        <p14:creationId xmlns:p14="http://schemas.microsoft.com/office/powerpoint/2010/main" val="28645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Power is simply the rate of doing work.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𝑝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Or since work is a change in energy, </a:t>
                </a:r>
              </a:p>
              <a:p>
                <a:pPr lvl="1"/>
                <a:r>
                  <a:rPr lang="en-US" dirty="0" smtClean="0"/>
                  <a:t>Power is also the rate of change of energy</a:t>
                </a:r>
              </a:p>
              <a:p>
                <a:pPr lvl="1"/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</a:rPr>
                        <m:t>𝑝</m:t>
                      </m:r>
                      <m:r>
                        <a:rPr lang="en-US" sz="32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sz="3200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41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181849" y="2985790"/>
            <a:ext cx="378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is a scalar quantity.</a:t>
            </a:r>
          </a:p>
          <a:p>
            <a:r>
              <a:rPr lang="en-US" dirty="0" smtClean="0"/>
              <a:t>The unit for power is the “watt” (W)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24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Tesla electric car goes from 0 to 100 km/</a:t>
            </a:r>
            <a:r>
              <a:rPr lang="en-US" dirty="0" err="1" smtClean="0"/>
              <a:t>hr</a:t>
            </a:r>
            <a:r>
              <a:rPr lang="en-US" dirty="0" smtClean="0"/>
              <a:t> in 5.2 seconds, it has a mass of 2100 kg.  What is the useful power output of the motor during this acceleration.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6" y="3276301"/>
            <a:ext cx="5629274" cy="263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9525" y="5939969"/>
            <a:ext cx="3981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http://www.teslamotors.com/en_CA/modelx</a:t>
            </a:r>
          </a:p>
        </p:txBody>
      </p:sp>
    </p:spTree>
    <p:extLst>
      <p:ext uri="{BB962C8B-B14F-4D97-AF65-F5344CB8AC3E}">
        <p14:creationId xmlns:p14="http://schemas.microsoft.com/office/powerpoint/2010/main" val="29441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41387" y="1376643"/>
                <a:ext cx="6535738" cy="419548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Power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=156 </m:t>
                      </m:r>
                      <m:r>
                        <a:rPr lang="en-US" b="0" i="1" smtClean="0">
                          <a:latin typeface="Cambria Math"/>
                        </a:rPr>
                        <m:t>𝑘𝑊</m:t>
                      </m:r>
                    </m:oMath>
                  </m:oMathPara>
                </a14:m>
                <a:endParaRPr lang="en-US" b="1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1387" y="1376643"/>
                <a:ext cx="6535738" cy="4195481"/>
              </a:xfrm>
              <a:blipFill rotWithShape="1">
                <a:blip r:embed="rId2"/>
                <a:stretch>
                  <a:fillRect l="-280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521160" y="1067665"/>
            <a:ext cx="3346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nitial speed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 ms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speed  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27.78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-1 </a:t>
            </a: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5.2 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334124">
            <a:off x="6924675" y="3347651"/>
            <a:ext cx="3810000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NOTE…</a:t>
            </a:r>
          </a:p>
          <a:p>
            <a:r>
              <a:rPr lang="en-US" dirty="0" smtClean="0"/>
              <a:t>This problem assumes that no work is done overcoming resistive forces such as friction or Air resistance.</a:t>
            </a:r>
          </a:p>
          <a:p>
            <a:r>
              <a:rPr lang="en-US" dirty="0" smtClean="0"/>
              <a:t>“Useful Power output”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5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6162" y="1519518"/>
                <a:ext cx="8946541" cy="4195481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This equation is sometimes rearranged.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𝑝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But remember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𝑤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𝐹𝑠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And				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So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𝐹𝑣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6162" y="1519518"/>
                <a:ext cx="8946541" cy="4195481"/>
              </a:xfrm>
              <a:blipFill rotWithShape="1">
                <a:blip r:embed="rId2"/>
                <a:stretch>
                  <a:fillRect l="-341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rot="1352651">
            <a:off x="7543800" y="4094981"/>
            <a:ext cx="3810000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NOTE…</a:t>
            </a:r>
          </a:p>
          <a:p>
            <a:r>
              <a:rPr lang="en-US" dirty="0" smtClean="0"/>
              <a:t>This is useful in determining the power required to overcome frictional forces to move an object at a constant speed.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2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</a:t>
                </a:r>
                <a:r>
                  <a:rPr lang="en-US" dirty="0"/>
                  <a:t>Tesla electric car </a:t>
                </a:r>
                <a:r>
                  <a:rPr lang="en-US" dirty="0" smtClean="0"/>
                  <a:t>is driving at 75.0 km/hr.  A realistic value for air resistance is approximately 300. N.  What is the power output of the engine?</a:t>
                </a:r>
                <a:r>
                  <a:rPr lang="en-US" dirty="0"/>
                  <a:t> </a:t>
                </a:r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i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𝐹𝑣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i="1" dirty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</a:rPr>
                      <m:t>=(300</m:t>
                    </m:r>
                    <m:r>
                      <a:rPr lang="en-US" b="0" i="1" smtClean="0">
                        <a:latin typeface="Cambria Math"/>
                      </a:rPr>
                      <m:t>)(20.83)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i="1" dirty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</a:rPr>
                      <m:t>=6250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𝑊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41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1" y="3133426"/>
            <a:ext cx="5629274" cy="263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91275" y="5806617"/>
            <a:ext cx="3981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http://www.teslamotors.com/en_CA/modelx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63434" y="3479985"/>
            <a:ext cx="334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speed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20.83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Force to beat friction F= 300N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53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Everything we do involves some form of energy transformation,</a:t>
                </a:r>
              </a:p>
              <a:p>
                <a:pPr lvl="1"/>
                <a:r>
                  <a:rPr lang="en-US" dirty="0" smtClean="0"/>
                  <a:t>A car transforms chemical potential energy to kinetic energy.</a:t>
                </a:r>
              </a:p>
              <a:p>
                <a:pPr lvl="1"/>
                <a:r>
                  <a:rPr lang="en-US" dirty="0" smtClean="0"/>
                  <a:t>An elevator transforms electrical energy to gravitational potential energy.</a:t>
                </a:r>
              </a:p>
              <a:p>
                <a:pPr lvl="1"/>
                <a:r>
                  <a:rPr lang="en-US" dirty="0" smtClean="0"/>
                  <a:t>A </a:t>
                </a:r>
                <a:r>
                  <a:rPr lang="en-US" dirty="0" err="1" smtClean="0"/>
                  <a:t>lightbulb</a:t>
                </a:r>
                <a:r>
                  <a:rPr lang="en-US" dirty="0" smtClean="0"/>
                  <a:t> transforms electrical energy to light.</a:t>
                </a:r>
                <a:endParaRPr lang="en-US" b="1" dirty="0" smtClean="0"/>
              </a:p>
              <a:p>
                <a:r>
                  <a:rPr lang="en-US" dirty="0" smtClean="0"/>
                  <a:t>In each of these transformations, some energy is wasted in the process (usually to heat).</a:t>
                </a:r>
              </a:p>
              <a:p>
                <a:r>
                  <a:rPr lang="en-US" dirty="0" smtClean="0"/>
                  <a:t>Efficiency is determined by one of the following: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𝐸𝑓𝑓𝑖𝑐𝑒𝑛𝑐𝑦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𝑈𝑠𝑒𝑓𝑢𝑙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𝐸𝑛𝑒𝑟𝑔𝑦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𝑂𝑈𝑇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𝐸𝑛𝑒𝑟𝑔𝑦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𝐼𝑁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𝐸𝑓𝑓𝑖𝑐𝑒𝑛𝑐𝑦</m:t>
                      </m:r>
                      <m:r>
                        <a:rPr lang="en-US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𝑈𝑠𝑒𝑓𝑢𝑙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𝑤𝑜𝑟𝑘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𝑂𝑈𝑇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𝑇𝑜𝑡𝑎𝑙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𝑤𝑜𝑟𝑘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𝐼𝑁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𝐸𝑓𝑓𝑖𝑐𝑒𝑛𝑐𝑦</m:t>
                      </m:r>
                      <m:r>
                        <a:rPr lang="en-US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𝑈𝑠𝑒𝑓𝑢𝑙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𝑝𝑜𝑤𝑒𝑟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𝑂𝑈𝑇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𝑇𝑜𝑡𝑎𝑙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𝑝𝑜𝑤𝑒𝑟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𝐼𝑁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8" t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 rot="1352651">
            <a:off x="7658100" y="4434279"/>
            <a:ext cx="38100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is dimensionless, and is often quoted as a percentage.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9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995768"/>
            <a:ext cx="8946541" cy="4195481"/>
          </a:xfrm>
        </p:spPr>
        <p:txBody>
          <a:bodyPr/>
          <a:lstStyle/>
          <a:p>
            <a:r>
              <a:rPr lang="en-US" dirty="0" smtClean="0"/>
              <a:t>What is determined as “useful” always depends on the goal of the machine…</a:t>
            </a:r>
          </a:p>
          <a:p>
            <a:r>
              <a:rPr lang="en-US" dirty="0" smtClean="0"/>
              <a:t>Problem:</a:t>
            </a:r>
          </a:p>
          <a:p>
            <a:pPr marL="400050" lvl="1" indent="0">
              <a:buNone/>
            </a:pPr>
            <a:r>
              <a:rPr lang="en-US" dirty="0" smtClean="0"/>
              <a:t>The “wattage” on a </a:t>
            </a:r>
            <a:r>
              <a:rPr lang="en-US" dirty="0" err="1" smtClean="0"/>
              <a:t>lightbulb</a:t>
            </a:r>
            <a:r>
              <a:rPr lang="en-US" dirty="0" smtClean="0"/>
              <a:t> tells you how much electricity it takes from the grid.  A 60 W bulb has an efficiency of about 2.1%, how much heat does it generate in in 1 hour.</a:t>
            </a:r>
          </a:p>
          <a:p>
            <a:endParaRPr lang="en-US" dirty="0"/>
          </a:p>
        </p:txBody>
      </p:sp>
      <p:pic>
        <p:nvPicPr>
          <p:cNvPr id="4098" name="Picture 2" descr="http://pngimg.com/upload/bulb_PNG124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008" y="2219323"/>
            <a:ext cx="2282882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10152406" y="3640363"/>
            <a:ext cx="3057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http://pngimg.com/upload/bulb_PNG1247.png</a:t>
            </a:r>
          </a:p>
        </p:txBody>
      </p:sp>
    </p:spTree>
    <p:extLst>
      <p:ext uri="{BB962C8B-B14F-4D97-AF65-F5344CB8AC3E}">
        <p14:creationId xmlns:p14="http://schemas.microsoft.com/office/powerpoint/2010/main" val="266417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60379" y="885825"/>
                <a:ext cx="10036321" cy="5048249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𝑊𝑎𝑠𝑡𝑒𝑑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𝑇𝑜𝑡𝑎𝑙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𝐼𝑛</m:t>
                      </m:r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en-US" b="0" i="1" smtClean="0">
                          <a:latin typeface="Cambria Math"/>
                        </a:rPr>
                        <m:t>𝑈𝑠𝑒𝑓𝑢𝑙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𝑂𝑢𝑡</m:t>
                      </m:r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𝐸𝑓𝑓𝑖𝑐𝑒𝑛𝑐𝑦</m:t>
                      </m:r>
                      <m:r>
                        <a:rPr lang="en-US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𝑈𝑠𝑒𝑓𝑢𝑙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𝑝𝑜𝑤𝑒𝑟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𝑂𝑈𝑇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𝑇𝑜𝑡𝑎𝑙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𝑝𝑜𝑤𝑒𝑟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𝐼𝑁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𝐸𝑓𝑓𝑖𝑐𝑒𝑛𝑐𝑦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𝑇𝑜𝑡𝑎𝑙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𝐼𝑁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𝑈𝑠𝑒𝑓𝑢𝑙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𝑂𝑢𝑡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0.021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60 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𝑊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𝑈𝑠𝑒𝑓𝑢𝑙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𝑃𝑜𝑤𝑒𝑟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𝑂𝑢𝑡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1.26 </m:t>
                      </m:r>
                      <m:r>
                        <a:rPr lang="en-US" b="0" i="1" smtClean="0">
                          <a:latin typeface="Cambria Math"/>
                        </a:rPr>
                        <m:t>𝑊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𝑈𝑠𝑒𝑓𝑢𝑙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𝑃𝑜𝑤𝑒𝑟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𝑂𝑢𝑡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𝑊𝑎𝑠𝑡𝑒𝑑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𝑃𝑜𝑤𝑒𝑟</m:t>
                      </m:r>
                      <m:r>
                        <a:rPr lang="en-US" b="0" i="1" smtClean="0">
                          <a:latin typeface="Cambria Math"/>
                        </a:rPr>
                        <m:t>=60. −  1.26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𝑊𝑎𝑠𝑡𝑒𝑑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𝑃𝑜𝑤𝑒𝑟</m:t>
                      </m:r>
                      <m:r>
                        <a:rPr lang="en-US" i="1">
                          <a:latin typeface="Cambria Math"/>
                        </a:rPr>
                        <m:t>=58.74 </m:t>
                      </m:r>
                      <m:r>
                        <a:rPr lang="en-US" b="0" i="1" smtClean="0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𝑃𝑡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𝑊𝑎𝑠𝑡𝑒𝑑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𝐸𝑛𝑒𝑟𝑔𝑦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21464 </m:t>
                      </m:r>
                      <m:r>
                        <a:rPr lang="en-US" b="0" i="1" smtClean="0">
                          <a:latin typeface="Cambria Math"/>
                        </a:rPr>
                        <m:t>𝐽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𝑊𝑎𝑠𝑡𝑒𝑑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𝐸𝑛𝑒𝑟𝑔𝑦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21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60379" y="885825"/>
                <a:ext cx="10036321" cy="5048249"/>
              </a:xfrm>
              <a:blipFill rotWithShape="1">
                <a:blip r:embed="rId2"/>
                <a:stretch>
                  <a:fillRect b="-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39485" y="1687655"/>
            <a:ext cx="3346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input = 60 W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Efficiency   = 2.1%</a:t>
            </a: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60x60=3600 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Wasted Energy:???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74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2713</TotalTime>
  <Words>552</Words>
  <Application>Microsoft Office PowerPoint</Application>
  <PresentationFormat>Custom</PresentationFormat>
  <Paragraphs>98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Ion</vt:lpstr>
      <vt:lpstr>Power and  Efficiency</vt:lpstr>
      <vt:lpstr>Power</vt:lpstr>
      <vt:lpstr>Problem</vt:lpstr>
      <vt:lpstr>Solution</vt:lpstr>
      <vt:lpstr>Power</vt:lpstr>
      <vt:lpstr>Problem</vt:lpstr>
      <vt:lpstr>Efficiency</vt:lpstr>
      <vt:lpstr>Efficiency</vt:lpstr>
      <vt:lpstr>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 Force and  Hooke’s Law</dc:title>
  <dc:creator>Aquila</dc:creator>
  <cp:lastModifiedBy>Windows User</cp:lastModifiedBy>
  <cp:revision>128</cp:revision>
  <dcterms:created xsi:type="dcterms:W3CDTF">2015-02-11T04:01:56Z</dcterms:created>
  <dcterms:modified xsi:type="dcterms:W3CDTF">2015-04-17T19:12:46Z</dcterms:modified>
</cp:coreProperties>
</file>